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5" r:id="rId19"/>
    <p:sldId id="274" r:id="rId20"/>
    <p:sldId id="276" r:id="rId21"/>
    <p:sldId id="279" r:id="rId22"/>
    <p:sldId id="278" r:id="rId23"/>
    <p:sldId id="280" r:id="rId24"/>
    <p:sldId id="277" r:id="rId25"/>
    <p:sldId id="282" r:id="rId26"/>
    <p:sldId id="281" r:id="rId2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1D2F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51" d="100"/>
          <a:sy n="51" d="100"/>
        </p:scale>
        <p:origin x="150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BB5707-AC90-42E0-9C5F-01A281B199D7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BF6F55-2A02-421E-B28E-00221757AA0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8722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45402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35691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35762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496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6464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60756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80927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13439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82855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478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58426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27949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62429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94806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39803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0413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53382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30128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1691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6742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4020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6632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40841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10515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8981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F6F55-2A02-421E-B28E-00221757AA06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9723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2E37E4-82E8-DD3E-DFB2-7610945C81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AEEE93-C3C2-CDE8-C4EA-AB23F098E3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3642C86-4CFB-BE82-6D60-949DC0047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BA1531E-0215-C4F8-E973-DA218021A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11C8E2B-9295-4BE7-AFF6-C6EAE8FB3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6514446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04F0DE-5127-38C3-EA58-918E9E1D9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C10E260-B0E0-314B-F2F5-003EE4ED5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1DA9F2-2C27-22A3-E07C-E7E38ADA4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18CDFF-D327-8FC4-CB8F-E54306AAC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3F6983-B171-4778-E931-405CCEF0D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0808757"/>
      </p:ext>
    </p:extLst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DEA9430-6D74-1E60-3C38-C340C047F3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E267C39-57E4-6BE5-7062-731D1275EE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98F1A3-DC99-8445-32E8-ACC0742B7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62987EF-3111-2DEC-504F-60A2A0C0C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7E82718-F0BD-6D58-C8ED-76F318C99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1955921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FB7803-ACFA-FE61-285B-C656C47F8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F9B041-23DD-8DA4-7A10-183DBA56C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5861D32-0307-D9CB-67B5-51F52CB36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1914EB-12FE-0580-DBE0-2300C329B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03F75-C9E5-A953-5FCE-9F617765B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526069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DDBCD5-5D07-4FB2-1511-EF11BAEC2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A02570-E9D6-C290-CEAE-5569292E5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7DCF19-718E-FCE6-E22F-06C2AA483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0C5B26-439E-C879-ABDD-6F3D9566B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99F109-D27A-08F0-68CC-349A1EFE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8137388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E803A2-D06A-C410-1D36-C6F815330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FAB277-8D26-CCC0-360B-8F9D13B028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02EBD08-60F1-37EA-8C3B-38BBB4284C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02EB431-B227-F467-06DE-929088AA9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1C26ECC-58D7-44E1-6FD6-2F32E8AC0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EC667D0-5DE1-529F-7130-6BD6364C0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9178886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E106C7-89B8-BF6B-3E1C-3A7391C2C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6D3C47B-2B33-67AA-EACE-4A7AF98B4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3E92669-6111-465B-1ABF-5E8A44D9A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F1EBF3C-CD05-C62E-F758-297F1E2CEA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00EF0F3-D4B5-98C7-9400-FB4FB1138D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FE4C282-C29D-8298-F272-930DA8B1A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C6B7EC4-46A0-005D-889B-F10C33F1D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004C915-E384-F401-55D3-EA0FBFB7A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931896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765B81-16B1-3C4A-FEF5-CA592D91B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FB14885-D016-039C-8994-944F73E8C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6BFD0C6-9E23-613D-1E4D-AA5E55307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ABA7023-FFCF-923F-8B81-C81EB3EF1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9943956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428FC03-ED97-6E68-732E-61D78C915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4767111-F5A4-4D4A-6518-012F1A3AF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08BD15E-9A7D-13DE-8B1C-25F664BA3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3618938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C1E68E-8607-6EC7-0DFA-0A719F932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4469DF-0A72-AE89-ED09-D11032E12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4A59D63-07E7-CCD8-7D01-9C11D92B0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1E66157-F9FF-D401-B8E2-CA51176DE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82E05C1-B0D0-1709-3EA8-7C21EA45C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5FDF540-73E9-0FED-04C9-860BB56DB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1609898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7801A2-205B-4383-AEBD-A34BD71B7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BF2D533-F4FD-DEAD-7CB0-0395AD984E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0BB0DE-925D-D299-1E32-D8A3239B7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995C603-9838-278C-F7B0-695F1D259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4C79803-C6A9-9417-394D-0DF2F865F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671414B-2345-435A-5AEF-7374DBF30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2737345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026D578-161F-00D5-B507-05E29582E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6E48AAF-4F02-C1FE-C1F5-F6BED7369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686ABD4-4BA4-F755-7CFF-57FD49E00A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430299-367F-4F8E-9C96-B4A4C97C9958}" type="datetimeFigureOut">
              <a:rPr lang="pt-BR" smtClean="0"/>
              <a:t>27/08/2024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0899C0-E8AE-C8A0-0646-1E1E922F68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1E107A1-FBA7-89B8-908A-E964E7AF01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0177C1-BE2C-4145-8F3A-7FE30360E2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1811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7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8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0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1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3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4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5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6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5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2D3FCF8-C504-84D9-A316-F7FF9DC522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67" b="97407" l="10000" r="91719">
                        <a14:foregroundMark x1="65469" y1="56389" x2="77292" y2="52593"/>
                        <a14:foregroundMark x1="72813" y1="23889" x2="75573" y2="5833"/>
                        <a14:foregroundMark x1="75573" y1="5833" x2="74115" y2="1759"/>
                        <a14:foregroundMark x1="86979" y1="44630" x2="91667" y2="37315"/>
                        <a14:foregroundMark x1="91667" y1="37315" x2="91719" y2="36944"/>
                        <a14:foregroundMark x1="51927" y1="85648" x2="57552" y2="85185"/>
                        <a14:foregroundMark x1="57552" y1="85185" x2="45208" y2="81111"/>
                        <a14:foregroundMark x1="45208" y1="81111" x2="44688" y2="78241"/>
                        <a14:foregroundMark x1="46146" y1="79722" x2="42396" y2="75926"/>
                        <a14:foregroundMark x1="42396" y1="75926" x2="46458" y2="78426"/>
                        <a14:foregroundMark x1="50625" y1="81019" x2="41719" y2="75463"/>
                        <a14:foregroundMark x1="41719" y1="75463" x2="45833" y2="80556"/>
                        <a14:foregroundMark x1="45833" y1="80556" x2="49740" y2="80278"/>
                        <a14:foregroundMark x1="50781" y1="94630" x2="60990" y2="90370"/>
                        <a14:foregroundMark x1="60990" y1="90370" x2="64635" y2="91296"/>
                        <a14:foregroundMark x1="67917" y1="80741" x2="68646" y2="79722"/>
                        <a14:foregroundMark x1="64167" y1="93611" x2="60107" y2="96557"/>
                        <a14:foregroundMark x1="54779" y1="97355" x2="49323" y2="97407"/>
                        <a14:foregroundMark x1="45990" y1="85370" x2="48125" y2="74352"/>
                        <a14:foregroundMark x1="48125" y1="74352" x2="45313" y2="81944"/>
                        <a14:foregroundMark x1="45313" y1="81944" x2="48906" y2="85648"/>
                        <a14:foregroundMark x1="48906" y1="85648" x2="48906" y2="85648"/>
                        <a14:foregroundMark x1="49740" y1="82037" x2="49063" y2="83333"/>
                        <a14:foregroundMark x1="40677" y1="79722" x2="45469" y2="81759"/>
                        <a14:foregroundMark x1="45469" y1="81759" x2="47604" y2="88241"/>
                        <a14:backgroundMark x1="62604" y1="97963" x2="54896" y2="97685"/>
                        <a14:backgroundMark x1="54896" y1="97685" x2="61875" y2="982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728" y="35444"/>
            <a:ext cx="12065979" cy="678711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DF4D95F-3692-AA5C-0099-663F4F4EDF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81" b="90000" l="10000" r="90000">
                        <a14:foregroundMark x1="41563" y1="8981" x2="47865" y2="9444"/>
                        <a14:foregroundMark x1="54531" y1="18981" x2="59427" y2="30000"/>
                        <a14:foregroundMark x1="59427" y1="30000" x2="59844" y2="30278"/>
                        <a14:foregroundMark x1="61146" y1="22037" x2="60000" y2="22315"/>
                        <a14:foregroundMark x1="66042" y1="43611" x2="61875" y2="45648"/>
                        <a14:foregroundMark x1="15990" y1="60741" x2="13594" y2="51389"/>
                        <a14:foregroundMark x1="13594" y1="51389" x2="17760" y2="48241"/>
                        <a14:foregroundMark x1="14427" y1="57222" x2="13125" y2="53333"/>
                        <a14:foregroundMark x1="13125" y1="53333" x2="14010" y2="61019"/>
                        <a14:foregroundMark x1="70521" y1="45926" x2="78021" y2="71574"/>
                        <a14:foregroundMark x1="35781" y1="72778" x2="35313" y2="72037"/>
                        <a14:foregroundMark x1="74688" y1="63611" x2="77604" y2="78981"/>
                        <a14:backgroundMark x1="72240" y1="78981" x2="80625" y2="825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9216" y="-251130"/>
            <a:ext cx="8469924" cy="4764332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C2FF188-3377-BAD3-F638-ACF4868080B6}"/>
              </a:ext>
            </a:extLst>
          </p:cNvPr>
          <p:cNvSpPr txBox="1"/>
          <p:nvPr/>
        </p:nvSpPr>
        <p:spPr>
          <a:xfrm>
            <a:off x="5358909" y="42508"/>
            <a:ext cx="577361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13800" b="1">
                <a:solidFill>
                  <a:srgbClr val="C00000"/>
                </a:solidFill>
              </a:defRPr>
            </a:lvl1pPr>
          </a:lstStyle>
          <a:p>
            <a:r>
              <a:rPr lang="pt-BR" sz="19900" dirty="0">
                <a:solidFill>
                  <a:srgbClr val="BC1D2F"/>
                </a:solidFill>
              </a:rPr>
              <a:t>JIU</a:t>
            </a:r>
            <a:endParaRPr lang="pt-BR" dirty="0">
              <a:solidFill>
                <a:srgbClr val="BC1D2F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5351B19-89A8-B196-1E50-3C1EE4B30369}"/>
              </a:ext>
            </a:extLst>
          </p:cNvPr>
          <p:cNvSpPr txBox="1"/>
          <p:nvPr/>
        </p:nvSpPr>
        <p:spPr>
          <a:xfrm>
            <a:off x="-1049216" y="3481479"/>
            <a:ext cx="9076593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b="1" dirty="0">
                <a:solidFill>
                  <a:srgbClr val="BC1D2F"/>
                </a:solidFill>
              </a:rPr>
              <a:t>JITSU</a:t>
            </a:r>
            <a:endParaRPr lang="pt-BR" sz="23900" b="1" dirty="0">
              <a:solidFill>
                <a:srgbClr val="BC1D2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775201"/>
      </p:ext>
    </p:extLst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Regras: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2CC39D-01CA-9445-52ED-DE84486E3EDF}"/>
              </a:ext>
            </a:extLst>
          </p:cNvPr>
          <p:cNvSpPr txBox="1"/>
          <p:nvPr/>
        </p:nvSpPr>
        <p:spPr>
          <a:xfrm>
            <a:off x="228600" y="883238"/>
            <a:ext cx="11734800" cy="2545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</a:rPr>
              <a:t> </a:t>
            </a:r>
          </a:p>
          <a:p>
            <a:pPr marL="742950" lvl="0" indent="-742950" algn="ctr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3"/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</a:rPr>
              <a:t>	Tempo de luta: As lutas têm tempo definido, que pode variar entre 5 a 10 minutos, dependendo do nível de graduação e da competição.</a:t>
            </a:r>
          </a:p>
        </p:txBody>
      </p:sp>
      <p:pic>
        <p:nvPicPr>
          <p:cNvPr id="11268" name="Picture 4" descr="Cronômetro Digital para Lutas e treinamento | São Paulo SP">
            <a:extLst>
              <a:ext uri="{FF2B5EF4-FFF2-40B4-BE49-F238E27FC236}">
                <a16:creationId xmlns:a16="http://schemas.microsoft.com/office/drawing/2014/main" id="{E60DBE0C-27D8-3E1B-1370-27DE532C1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719" y="3861148"/>
            <a:ext cx="6786562" cy="2565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5915169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Regras: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2CC39D-01CA-9445-52ED-DE84486E3EDF}"/>
              </a:ext>
            </a:extLst>
          </p:cNvPr>
          <p:cNvSpPr txBox="1"/>
          <p:nvPr/>
        </p:nvSpPr>
        <p:spPr>
          <a:xfrm>
            <a:off x="392724" y="1134113"/>
            <a:ext cx="7905750" cy="4426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</a:rPr>
              <a:t> </a:t>
            </a:r>
          </a:p>
          <a:p>
            <a:pPr marL="742950" indent="-74295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4"/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</a:rPr>
              <a:t>Pontuação: Pontos são concedidos por posições de controle, como montada, raspagem (reversão de posição), passagem de guarda, entre outros.</a:t>
            </a:r>
          </a:p>
          <a:p>
            <a:pPr marL="742950" lvl="0" indent="-74295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4"/>
              <a:tabLst>
                <a:tab pos="457200" algn="l"/>
              </a:tabLst>
            </a:pPr>
            <a:endParaRPr lang="pt-BR" sz="3600" dirty="0">
              <a:solidFill>
                <a:schemeClr val="bg1"/>
              </a:solidFill>
            </a:endParaRPr>
          </a:p>
        </p:txBody>
      </p:sp>
      <p:pic>
        <p:nvPicPr>
          <p:cNvPr id="12290" name="Picture 2" descr="Raspagem Tesourinha e Variantes por John | Renzo Gracie Online Academy">
            <a:extLst>
              <a:ext uri="{FF2B5EF4-FFF2-40B4-BE49-F238E27FC236}">
                <a16:creationId xmlns:a16="http://schemas.microsoft.com/office/drawing/2014/main" id="{A2F04B83-C962-F189-61D7-C4EA6873F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375" r="90000">
                        <a14:foregroundMark x1="68125" y1="68333" x2="60000" y2="42778"/>
                        <a14:foregroundMark x1="60000" y1="42778" x2="60000" y2="42778"/>
                        <a14:foregroundMark x1="38750" y1="10000" x2="38750" y2="10000"/>
                        <a14:foregroundMark x1="54063" y1="86667" x2="54063" y2="86667"/>
                        <a14:foregroundMark x1="9375" y1="86667" x2="9375" y2="86667"/>
                        <a14:backgroundMark x1="75000" y1="36111" x2="83125" y2="34444"/>
                        <a14:backgroundMark x1="25938" y1="62222" x2="25938" y2="62222"/>
                        <a14:backgroundMark x1="13438" y1="59444" x2="27500" y2="60000"/>
                        <a14:backgroundMark x1="27500" y1="60000" x2="27813" y2="59444"/>
                        <a14:backgroundMark x1="25000" y1="57222" x2="27813" y2="5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347475"/>
            <a:ext cx="6937132" cy="3902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9868188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Regras: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2CC39D-01CA-9445-52ED-DE84486E3EDF}"/>
              </a:ext>
            </a:extLst>
          </p:cNvPr>
          <p:cNvSpPr txBox="1"/>
          <p:nvPr/>
        </p:nvSpPr>
        <p:spPr>
          <a:xfrm>
            <a:off x="4926625" y="1266934"/>
            <a:ext cx="7063612" cy="43241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</a:rPr>
              <a:t> </a:t>
            </a:r>
          </a:p>
          <a:p>
            <a:pPr marL="742950" indent="-742950" algn="ctr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</a:rPr>
              <a:t>Desclassificação: Ações perigosas ou antidesportivas, como morder, puxar cabelo ou atacar áreas proibidas (olhos, genitais), resultam em desclassificação</a:t>
            </a:r>
          </a:p>
        </p:txBody>
      </p:sp>
      <p:pic>
        <p:nvPicPr>
          <p:cNvPr id="13314" name="Picture 2" descr="Está Dentro Da Guarda? Não Tente Finalizar, Passe A Guarda! – BJJ Fanatics  BR">
            <a:extLst>
              <a:ext uri="{FF2B5EF4-FFF2-40B4-BE49-F238E27FC236}">
                <a16:creationId xmlns:a16="http://schemas.microsoft.com/office/drawing/2014/main" id="{AEE01843-BF76-E98B-DE90-D326046F0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601" b="89549" l="6013" r="97468">
                        <a14:foregroundMark x1="13924" y1="73159" x2="11234" y2="57482"/>
                        <a14:foregroundMark x1="11234" y1="57482" x2="12025" y2="56532"/>
                        <a14:foregroundMark x1="28481" y1="81710" x2="25316" y2="65558"/>
                        <a14:foregroundMark x1="23418" y1="67933" x2="26582" y2="68884"/>
                        <a14:foregroundMark x1="30696" y1="66508" x2="27848" y2="63658"/>
                        <a14:foregroundMark x1="29747" y1="63658" x2="25949" y2="77910"/>
                        <a14:foregroundMark x1="29430" y1="71734" x2="26266" y2="67933"/>
                        <a14:foregroundMark x1="6013" y1="68884" x2="6013" y2="60333"/>
                        <a14:foregroundMark x1="47468" y1="11401" x2="58544" y2="7601"/>
                        <a14:foregroundMark x1="78481" y1="33254" x2="85759" y2="30879"/>
                        <a14:foregroundMark x1="52215" y1="62708" x2="43987" y2="63658"/>
                        <a14:foregroundMark x1="43987" y1="63658" x2="35759" y2="52732"/>
                        <a14:foregroundMark x1="35759" y1="52732" x2="35443" y2="49406"/>
                        <a14:foregroundMark x1="69620" y1="47981" x2="70253" y2="30879"/>
                        <a14:foregroundMark x1="75316" y1="34679" x2="74051" y2="23753"/>
                        <a14:foregroundMark x1="79747" y1="35629" x2="79114" y2="28979"/>
                        <a14:foregroundMark x1="83861" y1="66983" x2="87342" y2="85986"/>
                        <a14:foregroundMark x1="87342" y1="85986" x2="82278" y2="89311"/>
                        <a14:foregroundMark x1="87025" y1="66033" x2="91139" y2="78860"/>
                        <a14:foregroundMark x1="91139" y1="78860" x2="93354" y2="80285"/>
                        <a14:foregroundMark x1="72785" y1="70784" x2="52215" y2="70784"/>
                        <a14:foregroundMark x1="74684" y1="77910" x2="63608" y2="77910"/>
                        <a14:foregroundMark x1="52848" y1="63183" x2="61709" y2="54157"/>
                        <a14:foregroundMark x1="47152" y1="84561" x2="49684" y2="84561"/>
                        <a14:foregroundMark x1="82911" y1="27078" x2="82911" y2="27078"/>
                        <a14:foregroundMark x1="50000" y1="34204" x2="56329" y2="23040"/>
                        <a14:foregroundMark x1="56329" y1="23040" x2="47785" y2="23278"/>
                        <a14:foregroundMark x1="84810" y1="53207" x2="93671" y2="48931"/>
                        <a14:foregroundMark x1="93671" y1="48931" x2="93987" y2="45606"/>
                        <a14:foregroundMark x1="97468" y1="50356" x2="97468" y2="50356"/>
                        <a14:backgroundMark x1="12025" y1="36105" x2="12342" y2="49406"/>
                        <a14:backgroundMark x1="87342" y1="24228" x2="81962" y2="14727"/>
                        <a14:backgroundMark x1="82911" y1="25178" x2="82911" y2="25178"/>
                        <a14:backgroundMark x1="82911" y1="27553" x2="82911" y2="27553"/>
                        <a14:backgroundMark x1="68987" y1="85511" x2="68987" y2="85511"/>
                        <a14:backgroundMark x1="65823" y1="85511" x2="65823" y2="85511"/>
                        <a14:backgroundMark x1="58544" y1="85036" x2="58544" y2="85036"/>
                        <a14:backgroundMark x1="61076" y1="84086" x2="61076" y2="840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67613" y="2645927"/>
            <a:ext cx="7063613" cy="470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6376618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Equipamento: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pic>
        <p:nvPicPr>
          <p:cNvPr id="14338" name="Picture 2" descr="FBJJ - Federação Brasileira de Jiu Jitsu">
            <a:extLst>
              <a:ext uri="{FF2B5EF4-FFF2-40B4-BE49-F238E27FC236}">
                <a16:creationId xmlns:a16="http://schemas.microsoft.com/office/drawing/2014/main" id="{AE2459A2-1E76-3B77-05F6-721190817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9667" y1="41630" x2="26667" y2="23852"/>
                        <a14:foregroundMark x1="26667" y1="23852" x2="30833" y2="29037"/>
                        <a14:foregroundMark x1="30833" y1="29037" x2="31417" y2="30519"/>
                        <a14:foregroundMark x1="27833" y1="58370" x2="27833" y2="58370"/>
                        <a14:foregroundMark x1="22500" y1="26074" x2="22500" y2="26074"/>
                        <a14:foregroundMark x1="25750" y1="23111" x2="25750" y2="23111"/>
                        <a14:foregroundMark x1="33167" y1="21037" x2="33167" y2="21037"/>
                        <a14:foregroundMark x1="34250" y1="22815" x2="34250" y2="22815"/>
                        <a14:foregroundMark x1="36333" y1="28444" x2="36333" y2="28444"/>
                        <a14:foregroundMark x1="35000" y1="78667" x2="35000" y2="78667"/>
                        <a14:foregroundMark x1="28417" y1="44593" x2="28000" y2="48000"/>
                        <a14:foregroundMark x1="25167" y1="45333" x2="25167" y2="45333"/>
                        <a14:foregroundMark x1="24583" y1="45333" x2="24583" y2="45333"/>
                        <a14:foregroundMark x1="49083" y1="77333" x2="49083" y2="77333"/>
                        <a14:foregroundMark x1="49250" y1="57778" x2="49250" y2="57778"/>
                        <a14:foregroundMark x1="69917" y1="35259" x2="69917" y2="35259"/>
                        <a14:foregroundMark x1="63833" y1="27852" x2="63833" y2="27852"/>
                        <a14:foregroundMark x1="78000" y1="27111" x2="78000" y2="27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810" y="926048"/>
            <a:ext cx="9545515" cy="536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035451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Equipamento: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9C5D83E-E076-23D7-C9F9-3065DCC9F0E4}"/>
              </a:ext>
            </a:extLst>
          </p:cNvPr>
          <p:cNvSpPr txBox="1"/>
          <p:nvPr/>
        </p:nvSpPr>
        <p:spPr>
          <a:xfrm>
            <a:off x="657225" y="2249187"/>
            <a:ext cx="10877550" cy="3035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3600" dirty="0">
                <a:solidFill>
                  <a:schemeClr val="bg1"/>
                </a:solidFill>
              </a:rPr>
              <a:t>No Jiu-Jitsu utiliza-se o </a:t>
            </a:r>
            <a:r>
              <a:rPr lang="pt-BR" sz="3600" b="1" dirty="0" err="1">
                <a:solidFill>
                  <a:schemeClr val="bg1"/>
                </a:solidFill>
              </a:rPr>
              <a:t>kimono</a:t>
            </a:r>
            <a:r>
              <a:rPr lang="pt-BR" sz="3600" b="1" dirty="0">
                <a:solidFill>
                  <a:schemeClr val="bg1"/>
                </a:solidFill>
              </a:rPr>
              <a:t> (ou </a:t>
            </a:r>
            <a:r>
              <a:rPr lang="pt-BR" sz="3600" b="1" dirty="0" err="1">
                <a:solidFill>
                  <a:schemeClr val="bg1"/>
                </a:solidFill>
              </a:rPr>
              <a:t>gi</a:t>
            </a:r>
            <a:r>
              <a:rPr lang="pt-BR" sz="3600" b="1" dirty="0">
                <a:solidFill>
                  <a:schemeClr val="bg1"/>
                </a:solidFill>
              </a:rPr>
              <a:t>), </a:t>
            </a:r>
            <a:r>
              <a:rPr lang="pt-BR" sz="3600" dirty="0">
                <a:solidFill>
                  <a:schemeClr val="bg1"/>
                </a:solidFill>
              </a:rPr>
              <a:t>composto por jaqueta, calça e faixa. A faixa, que é amarrada na cintura, indica o nível de graduação do praticante, variando das cores branca (iniciante) até preta (avançado.</a:t>
            </a:r>
          </a:p>
        </p:txBody>
      </p:sp>
    </p:spTree>
    <p:extLst>
      <p:ext uri="{BB962C8B-B14F-4D97-AF65-F5344CB8AC3E}">
        <p14:creationId xmlns:p14="http://schemas.microsoft.com/office/powerpoint/2010/main" val="1360692511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Equipamento: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pic>
        <p:nvPicPr>
          <p:cNvPr id="16386" name="Picture 2" descr="Faixas :: Jiu-Jitsu &amp; Judo">
            <a:extLst>
              <a:ext uri="{FF2B5EF4-FFF2-40B4-BE49-F238E27FC236}">
                <a16:creationId xmlns:a16="http://schemas.microsoft.com/office/drawing/2014/main" id="{D467F6F5-DE00-A981-C729-C577367A84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461"/>
          <a:stretch/>
        </p:blipFill>
        <p:spPr bwMode="auto">
          <a:xfrm>
            <a:off x="584322" y="1190625"/>
            <a:ext cx="2333625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FEB943-1DFB-CBDF-EF71-F3B4B4DB6B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7897" y="1470154"/>
            <a:ext cx="7909781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pt-BR" altLang="pt-BR" sz="2800" b="1" dirty="0">
                <a:solidFill>
                  <a:schemeClr val="bg1"/>
                </a:solidFill>
              </a:rPr>
              <a:t>Branca</a:t>
            </a:r>
            <a:r>
              <a:rPr lang="pt-BR" altLang="pt-BR" sz="2800" dirty="0">
                <a:solidFill>
                  <a:schemeClr val="bg1"/>
                </a:solidFill>
              </a:rPr>
              <a:t> - Iniciante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pt-BR" altLang="pt-BR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Azul</a:t>
            </a:r>
            <a:r>
              <a:rPr lang="pt-BR" altLang="pt-BR" sz="2800" dirty="0">
                <a:solidFill>
                  <a:schemeClr val="bg1"/>
                </a:solidFill>
              </a:rPr>
              <a:t> - Conhecimento básico, 2 anos de prática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pt-BR" altLang="pt-BR" sz="2800" b="1" dirty="0">
                <a:solidFill>
                  <a:srgbClr val="7030A0"/>
                </a:solidFill>
              </a:rPr>
              <a:t>Roxa </a:t>
            </a:r>
            <a:r>
              <a:rPr lang="pt-BR" altLang="pt-BR" sz="2800" dirty="0">
                <a:solidFill>
                  <a:schemeClr val="bg1"/>
                </a:solidFill>
              </a:rPr>
              <a:t>- Habilidade intermediária, 2 anos como faixa azul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pt-BR" altLang="pt-BR" sz="2800" b="1" dirty="0">
                <a:solidFill>
                  <a:srgbClr val="663300"/>
                </a:solidFill>
              </a:rPr>
              <a:t>Marrom </a:t>
            </a:r>
            <a:r>
              <a:rPr lang="pt-BR" altLang="pt-BR" sz="2800" dirty="0">
                <a:solidFill>
                  <a:schemeClr val="bg1"/>
                </a:solidFill>
              </a:rPr>
              <a:t>- Avançado, 1,5 ano como faixa roxa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pt-BR" altLang="pt-BR" sz="2800" b="1" dirty="0">
                <a:solidFill>
                  <a:schemeClr val="bg1"/>
                </a:solidFill>
                <a:highlight>
                  <a:srgbClr val="C0C0C0"/>
                </a:highlight>
              </a:rPr>
              <a:t>.</a:t>
            </a:r>
            <a:r>
              <a:rPr lang="pt-BR" altLang="pt-BR" sz="2800" b="1" dirty="0">
                <a:highlight>
                  <a:srgbClr val="C0C0C0"/>
                </a:highlight>
              </a:rPr>
              <a:t>Preta</a:t>
            </a:r>
            <a:r>
              <a:rPr lang="pt-BR" altLang="pt-BR" sz="2800" dirty="0">
                <a:solidFill>
                  <a:schemeClr val="bg1"/>
                </a:solidFill>
              </a:rPr>
              <a:t> - Experiente, mínimo de 5 anos de prática desde a faixa branca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pt-BR" altLang="pt-BR" sz="2800" b="1" dirty="0">
                <a:solidFill>
                  <a:srgbClr val="BC1D2F"/>
                </a:solidFill>
              </a:rPr>
              <a:t>Vermelha e</a:t>
            </a:r>
            <a:r>
              <a:rPr lang="pt-BR" altLang="pt-BR" sz="2800" dirty="0"/>
              <a:t> </a:t>
            </a:r>
            <a:r>
              <a:rPr lang="pt-BR" altLang="pt-BR" sz="2800" b="1" dirty="0">
                <a:highlight>
                  <a:srgbClr val="C0C0C0"/>
                </a:highlight>
              </a:rPr>
              <a:t>preta</a:t>
            </a:r>
            <a:r>
              <a:rPr lang="pt-BR" altLang="pt-BR" sz="2800" dirty="0"/>
              <a:t> </a:t>
            </a:r>
            <a:r>
              <a:rPr lang="pt-BR" altLang="pt-BR" sz="2800" dirty="0">
                <a:solidFill>
                  <a:schemeClr val="bg1"/>
                </a:solidFill>
              </a:rPr>
              <a:t>(coral) - Alto grau de mestre, após 6 graus na preta</a:t>
            </a: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pt-BR" altLang="pt-BR" sz="2800" b="1" dirty="0">
                <a:solidFill>
                  <a:srgbClr val="BC1D2F"/>
                </a:solidFill>
              </a:rPr>
              <a:t>Vermelha -</a:t>
            </a:r>
            <a:r>
              <a:rPr lang="pt-BR" altLang="pt-BR" sz="2800" dirty="0">
                <a:solidFill>
                  <a:schemeClr val="bg1"/>
                </a:solidFill>
              </a:rPr>
              <a:t> Grande mestre, a mais alta honraria </a:t>
            </a:r>
          </a:p>
        </p:txBody>
      </p:sp>
    </p:spTree>
    <p:extLst>
      <p:ext uri="{BB962C8B-B14F-4D97-AF65-F5344CB8AC3E}">
        <p14:creationId xmlns:p14="http://schemas.microsoft.com/office/powerpoint/2010/main" val="1453219802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Pontuação: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1CA146C-0210-6105-3FF6-F996DF6C39D4}"/>
              </a:ext>
            </a:extLst>
          </p:cNvPr>
          <p:cNvSpPr txBox="1"/>
          <p:nvPr/>
        </p:nvSpPr>
        <p:spPr>
          <a:xfrm>
            <a:off x="4258408" y="1871647"/>
            <a:ext cx="7620000" cy="4221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3600" dirty="0">
                <a:solidFill>
                  <a:schemeClr val="bg1"/>
                </a:solidFill>
              </a:rPr>
              <a:t>A pontuação no Jiu-Jitsu é atribuída com base em ações que demonstram controle e domínio sobre o oponente. Elas são utilizadas para determinar o vencedor caso não haja uma finalização durante o tempo regulamentar da luta.</a:t>
            </a:r>
          </a:p>
        </p:txBody>
      </p:sp>
      <p:pic>
        <p:nvPicPr>
          <p:cNvPr id="17414" name="Picture 6" descr="Aprenda sobre a pontuação do Jiu Jitsu - BJJTRAINER">
            <a:extLst>
              <a:ext uri="{FF2B5EF4-FFF2-40B4-BE49-F238E27FC236}">
                <a16:creationId xmlns:a16="http://schemas.microsoft.com/office/drawing/2014/main" id="{FE8026EC-62D4-429C-025C-6481F55D6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2000" y1="67667" x2="30250" y2="54667"/>
                        <a14:foregroundMark x1="30250" y1="54667" x2="30000" y2="54000"/>
                        <a14:backgroundMark x1="31500" y1="72000" x2="31500" y2="72000"/>
                        <a14:backgroundMark x1="34500" y1="78333" x2="19375" y2="63333"/>
                        <a14:backgroundMark x1="19375" y1="63333" x2="12750" y2="48667"/>
                        <a14:backgroundMark x1="12750" y1="48667" x2="12750" y2="47000"/>
                        <a14:backgroundMark x1="37250" y1="60667" x2="36750" y2="56333"/>
                        <a14:backgroundMark x1="54250" y1="43667" x2="53500" y2="35333"/>
                        <a14:backgroundMark x1="55250" y1="50333" x2="54000" y2="29500"/>
                        <a14:backgroundMark x1="54000" y1="29500" x2="53500" y2="28667"/>
                        <a14:backgroundMark x1="72000" y1="43333" x2="71500" y2="41667"/>
                        <a14:backgroundMark x1="37250" y1="70000" x2="36250" y2="65000"/>
                        <a14:backgroundMark x1="80750" y1="31333" x2="82750" y2="45333"/>
                        <a14:backgroundMark x1="76750" y1="45667" x2="76000" y2="3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0" y="1871647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5401457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Pontuação: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7C1E32D-B1BE-6366-B386-8F034A5127BE}"/>
              </a:ext>
            </a:extLst>
          </p:cNvPr>
          <p:cNvSpPr txBox="1"/>
          <p:nvPr/>
        </p:nvSpPr>
        <p:spPr>
          <a:xfrm>
            <a:off x="400050" y="1258750"/>
            <a:ext cx="13182600" cy="5254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4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sz="3600" b="1" dirty="0">
                <a:solidFill>
                  <a:schemeClr val="bg1"/>
                </a:solidFill>
              </a:rPr>
              <a:t>Queda: </a:t>
            </a:r>
            <a:r>
              <a:rPr lang="pt-BR" sz="3600" dirty="0">
                <a:solidFill>
                  <a:schemeClr val="bg1"/>
                </a:solidFill>
              </a:rPr>
              <a:t>2 pontos</a:t>
            </a:r>
          </a:p>
          <a:p>
            <a:pPr marL="342900" lvl="0" indent="-342900">
              <a:lnSpc>
                <a:spcPct val="150000"/>
              </a:lnSpc>
              <a:spcAft>
                <a:spcPts val="4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sz="3600" b="1" dirty="0">
                <a:solidFill>
                  <a:schemeClr val="bg1"/>
                </a:solidFill>
              </a:rPr>
              <a:t>Passagem de guarda:</a:t>
            </a:r>
            <a:r>
              <a:rPr lang="pt-BR" sz="3600" dirty="0">
                <a:solidFill>
                  <a:schemeClr val="bg1"/>
                </a:solidFill>
              </a:rPr>
              <a:t> 3 pontos</a:t>
            </a:r>
          </a:p>
          <a:p>
            <a:pPr marL="342900" lvl="0" indent="-342900">
              <a:lnSpc>
                <a:spcPct val="150000"/>
              </a:lnSpc>
              <a:spcAft>
                <a:spcPts val="4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sz="3600" b="1" dirty="0">
                <a:solidFill>
                  <a:schemeClr val="bg1"/>
                </a:solidFill>
              </a:rPr>
              <a:t>Raspagem: </a:t>
            </a:r>
            <a:r>
              <a:rPr lang="pt-BR" sz="3600" dirty="0">
                <a:solidFill>
                  <a:schemeClr val="bg1"/>
                </a:solidFill>
              </a:rPr>
              <a:t>2 pontos</a:t>
            </a:r>
          </a:p>
          <a:p>
            <a:pPr marL="342900" indent="-342900">
              <a:lnSpc>
                <a:spcPct val="150000"/>
              </a:lnSpc>
              <a:spcAft>
                <a:spcPts val="4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sz="3600" b="1" dirty="0">
                <a:solidFill>
                  <a:schemeClr val="bg1"/>
                </a:solidFill>
              </a:rPr>
              <a:t>Pegada de costas (ganchos):</a:t>
            </a:r>
            <a:r>
              <a:rPr lang="pt-BR" sz="3600" dirty="0">
                <a:solidFill>
                  <a:schemeClr val="bg1"/>
                </a:solidFill>
              </a:rPr>
              <a:t> 4 pontos</a:t>
            </a:r>
          </a:p>
          <a:p>
            <a:pPr marL="342900" lvl="0" indent="-342900">
              <a:lnSpc>
                <a:spcPct val="150000"/>
              </a:lnSpc>
              <a:spcAft>
                <a:spcPts val="4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sz="3600" b="1" dirty="0">
                <a:solidFill>
                  <a:schemeClr val="bg1"/>
                </a:solidFill>
              </a:rPr>
              <a:t>Montada: </a:t>
            </a:r>
            <a:r>
              <a:rPr lang="pt-BR" sz="3600" dirty="0">
                <a:solidFill>
                  <a:schemeClr val="bg1"/>
                </a:solidFill>
              </a:rPr>
              <a:t>4 pontos</a:t>
            </a:r>
          </a:p>
          <a:p>
            <a:pPr marL="342900" lvl="0" indent="-342900">
              <a:lnSpc>
                <a:spcPct val="150000"/>
              </a:lnSpc>
              <a:spcAft>
                <a:spcPts val="4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sz="3600" b="1" dirty="0">
                <a:solidFill>
                  <a:schemeClr val="bg1"/>
                </a:solidFill>
              </a:rPr>
              <a:t>Joelho na barriga: </a:t>
            </a:r>
            <a:r>
              <a:rPr lang="pt-BR" sz="3600" dirty="0">
                <a:solidFill>
                  <a:schemeClr val="bg1"/>
                </a:solidFill>
              </a:rPr>
              <a:t>2 pontos</a:t>
            </a:r>
          </a:p>
        </p:txBody>
      </p:sp>
      <p:pic>
        <p:nvPicPr>
          <p:cNvPr id="17412" name="Picture 4" descr="Aprenda sobre a pontuação do Jiu Jitsu - BJJTRAINER">
            <a:extLst>
              <a:ext uri="{FF2B5EF4-FFF2-40B4-BE49-F238E27FC236}">
                <a16:creationId xmlns:a16="http://schemas.microsoft.com/office/drawing/2014/main" id="{77630118-FDAA-C696-33F4-589AB18D6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125" b="96500" l="10000" r="90000">
                        <a14:foregroundMark x1="26917" y1="18625" x2="57917" y2="8125"/>
                        <a14:foregroundMark x1="57917" y1="8125" x2="60250" y2="9250"/>
                        <a14:foregroundMark x1="61750" y1="88500" x2="65667" y2="96500"/>
                        <a14:foregroundMark x1="16500" y1="76875" x2="19917" y2="53500"/>
                        <a14:foregroundMark x1="19917" y1="53500" x2="17333" y2="36875"/>
                        <a14:foregroundMark x1="21000" y1="95250" x2="21000" y2="96500"/>
                        <a14:backgroundMark x1="12667" y1="44500" x2="13500" y2="37125"/>
                        <a14:backgroundMark x1="69000" y1="5875" x2="66833" y2="20000"/>
                        <a14:backgroundMark x1="63667" y1="6250" x2="65583" y2="8125"/>
                        <a14:backgroundMark x1="50417" y1="5250" x2="48083" y2="9125"/>
                        <a14:backgroundMark x1="28833" y1="10000" x2="28167" y2="14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33900" y="914400"/>
            <a:ext cx="8915400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7824625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Espaço: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6E39D78-68C1-4301-CD6F-77A8F3C14404}"/>
              </a:ext>
            </a:extLst>
          </p:cNvPr>
          <p:cNvSpPr txBox="1"/>
          <p:nvPr/>
        </p:nvSpPr>
        <p:spPr>
          <a:xfrm>
            <a:off x="324771" y="2247309"/>
            <a:ext cx="11867229" cy="3035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pt-BR" sz="3600" dirty="0">
                <a:solidFill>
                  <a:schemeClr val="bg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 Jiu-Jitsu é praticado em um tatame, que é um espaço acolchoado para proteger os atletas durante as quedas e movimentos no solo. O tatame deve ser grande, geralmente medindo 6x6 metros para competições, com uma área de segurança ao redor.</a:t>
            </a:r>
            <a:endParaRPr lang="pt-BR" sz="36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435747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Espaço: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pic>
        <p:nvPicPr>
          <p:cNvPr id="18438" name="Picture 6" descr="Conheça o espaço Sesi Jiu-Jitsu Amapá, de Jean Alves | Graciemag">
            <a:extLst>
              <a:ext uri="{FF2B5EF4-FFF2-40B4-BE49-F238E27FC236}">
                <a16:creationId xmlns:a16="http://schemas.microsoft.com/office/drawing/2014/main" id="{7ED0AA0B-77CE-0527-7394-6C10E5413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460" y="1294150"/>
            <a:ext cx="7619079" cy="5079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725108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557703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Participantes</a:t>
            </a:r>
            <a:endParaRPr lang="pt-BR" sz="9600" b="1" dirty="0">
              <a:solidFill>
                <a:srgbClr val="BC1D2F"/>
              </a:solidFill>
            </a:endParaRPr>
          </a:p>
        </p:txBody>
      </p:sp>
      <p:pic>
        <p:nvPicPr>
          <p:cNvPr id="2052" name="Picture 4" descr="Jiu jitsu - ícones de esportes e competição grátis">
            <a:extLst>
              <a:ext uri="{FF2B5EF4-FFF2-40B4-BE49-F238E27FC236}">
                <a16:creationId xmlns:a16="http://schemas.microsoft.com/office/drawing/2014/main" id="{4CAFC76A-18AE-F3DB-B17C-08F84A0298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1723293"/>
            <a:ext cx="5370279" cy="5370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B897FC25-33F9-84EA-78F8-FD310D920E14}"/>
              </a:ext>
            </a:extLst>
          </p:cNvPr>
          <p:cNvSpPr txBox="1"/>
          <p:nvPr/>
        </p:nvSpPr>
        <p:spPr>
          <a:xfrm>
            <a:off x="6435968" y="1587227"/>
            <a:ext cx="606669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</a:rPr>
              <a:t>- </a:t>
            </a:r>
            <a:r>
              <a:rPr lang="pt-BR" sz="5400" dirty="0" err="1">
                <a:solidFill>
                  <a:schemeClr val="bg1"/>
                </a:solidFill>
              </a:rPr>
              <a:t>André</a:t>
            </a:r>
            <a:r>
              <a:rPr lang="pt-BR" sz="5400" dirty="0" err="1"/>
              <a:t>´</a:t>
            </a:r>
            <a:r>
              <a:rPr lang="pt-BR" sz="5400" dirty="0" err="1">
                <a:solidFill>
                  <a:schemeClr val="bg1"/>
                </a:solidFill>
              </a:rPr>
              <a:t>Paiva</a:t>
            </a:r>
            <a:endParaRPr lang="pt-BR" sz="5400" dirty="0">
              <a:solidFill>
                <a:schemeClr val="bg1"/>
              </a:solidFill>
            </a:endParaRPr>
          </a:p>
          <a:p>
            <a:r>
              <a:rPr lang="pt-BR" sz="5400" dirty="0">
                <a:solidFill>
                  <a:schemeClr val="bg1"/>
                </a:solidFill>
              </a:rPr>
              <a:t>- </a:t>
            </a:r>
            <a:r>
              <a:rPr lang="pt-BR" sz="5400" dirty="0" err="1">
                <a:solidFill>
                  <a:schemeClr val="bg1"/>
                </a:solidFill>
              </a:rPr>
              <a:t>Fernada</a:t>
            </a:r>
            <a:r>
              <a:rPr lang="pt-BR" sz="5400" dirty="0">
                <a:solidFill>
                  <a:schemeClr val="bg1"/>
                </a:solidFill>
              </a:rPr>
              <a:t> Leal</a:t>
            </a:r>
          </a:p>
          <a:p>
            <a:r>
              <a:rPr lang="pt-BR" sz="5400" dirty="0">
                <a:solidFill>
                  <a:schemeClr val="bg1"/>
                </a:solidFill>
              </a:rPr>
              <a:t>- Guilherme M.</a:t>
            </a:r>
          </a:p>
          <a:p>
            <a:r>
              <a:rPr lang="pt-BR" sz="5400" dirty="0">
                <a:solidFill>
                  <a:schemeClr val="bg1"/>
                </a:solidFill>
              </a:rPr>
              <a:t>- João Felipe</a:t>
            </a:r>
            <a:br>
              <a:rPr lang="pt-BR" sz="5400" dirty="0">
                <a:solidFill>
                  <a:schemeClr val="bg1"/>
                </a:solidFill>
              </a:rPr>
            </a:br>
            <a:r>
              <a:rPr lang="pt-BR" sz="5400" dirty="0">
                <a:solidFill>
                  <a:schemeClr val="bg1"/>
                </a:solidFill>
              </a:rPr>
              <a:t>- Kelvin Palka</a:t>
            </a:r>
            <a:br>
              <a:rPr lang="pt-BR" sz="5400" dirty="0">
                <a:solidFill>
                  <a:schemeClr val="bg1"/>
                </a:solidFill>
              </a:rPr>
            </a:br>
            <a:r>
              <a:rPr lang="pt-BR" sz="5400" dirty="0">
                <a:solidFill>
                  <a:schemeClr val="bg1"/>
                </a:solidFill>
              </a:rPr>
              <a:t>- Theo Parreira</a:t>
            </a:r>
            <a:r>
              <a:rPr lang="pt-BR" sz="5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396009"/>
      </p:ext>
    </p:extLst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Kimura: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A8B53AD-CEAF-3594-9C0F-28C604EA8FB1}"/>
              </a:ext>
            </a:extLst>
          </p:cNvPr>
          <p:cNvSpPr txBox="1"/>
          <p:nvPr/>
        </p:nvSpPr>
        <p:spPr>
          <a:xfrm>
            <a:off x="285750" y="1331000"/>
            <a:ext cx="701992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Uma chave de ombro onde o praticante segura o pulso do oponente com uma mão e usa a outra mão para segurar o próprio pulso, aplicando uma alavanca que força o ombro do oponente a girar para trás, causando dor e potencial lesão, forçando a desistência.</a:t>
            </a:r>
          </a:p>
        </p:txBody>
      </p:sp>
      <p:pic>
        <p:nvPicPr>
          <p:cNvPr id="19458" name="Picture 2" descr="Kimura: novos conceitos por Renzo Gracie | Renzo Gracie Online Academy">
            <a:extLst>
              <a:ext uri="{FF2B5EF4-FFF2-40B4-BE49-F238E27FC236}">
                <a16:creationId xmlns:a16="http://schemas.microsoft.com/office/drawing/2014/main" id="{25A1AE97-7639-02DE-54BA-F94B3B9B6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889" b="94167" l="10000" r="90000">
                        <a14:foregroundMark x1="41250" y1="80556" x2="68281" y2="81111"/>
                        <a14:foregroundMark x1="68281" y1="81111" x2="78750" y2="80000"/>
                        <a14:foregroundMark x1="80938" y1="82222" x2="80938" y2="69444"/>
                        <a14:foregroundMark x1="51563" y1="81667" x2="52500" y2="70000"/>
                        <a14:foregroundMark x1="69063" y1="69444" x2="70313" y2="65000"/>
                        <a14:foregroundMark x1="70313" y1="70000" x2="60313" y2="57222"/>
                        <a14:foregroundMark x1="54375" y1="45556" x2="47188" y2="31111"/>
                        <a14:foregroundMark x1="44063" y1="52222" x2="44375" y2="70556"/>
                        <a14:foregroundMark x1="47500" y1="61111" x2="44063" y2="73889"/>
                        <a14:foregroundMark x1="48750" y1="84444" x2="56563" y2="88333"/>
                        <a14:foregroundMark x1="45625" y1="92222" x2="48750" y2="94444"/>
                        <a14:foregroundMark x1="75625" y1="62222" x2="79063" y2="68889"/>
                        <a14:foregroundMark x1="58750" y1="14444" x2="58125" y2="8889"/>
                        <a14:foregroundMark x1="59375" y1="37778" x2="60938" y2="46667"/>
                        <a14:backgroundMark x1="14375" y1="50000" x2="30312" y2="19444"/>
                        <a14:backgroundMark x1="35938" y1="8889" x2="34688" y2="49444"/>
                        <a14:backgroundMark x1="38438" y1="46667" x2="39063" y2="28333"/>
                        <a14:backgroundMark x1="69375" y1="21111" x2="67500" y2="1111"/>
                        <a14:backgroundMark x1="71250" y1="45556" x2="71250" y2="45556"/>
                        <a14:backgroundMark x1="70000" y1="42778" x2="70000" y2="42778"/>
                        <a14:backgroundMark x1="47031" y1="18333" x2="48594" y2="16667"/>
                        <a14:backgroundMark x1="47500" y1="19722" x2="47500" y2="197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950" y="1989237"/>
            <a:ext cx="9028112" cy="507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8793085"/>
      </p:ext>
    </p:extLst>
  </p:cSld>
  <p:clrMapOvr>
    <a:masterClrMapping/>
  </p:clrMapOvr>
  <p:transition spd="slow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697522" y="0"/>
            <a:ext cx="114944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Double </a:t>
            </a:r>
            <a:r>
              <a:rPr lang="pt-BR" sz="8800" b="1" dirty="0" err="1">
                <a:solidFill>
                  <a:srgbClr val="BC1D2F"/>
                </a:solidFill>
              </a:rPr>
              <a:t>Leg</a:t>
            </a:r>
            <a:r>
              <a:rPr lang="pt-BR" sz="8800" b="1" dirty="0">
                <a:solidFill>
                  <a:srgbClr val="BC1D2F"/>
                </a:solidFill>
              </a:rPr>
              <a:t>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pic>
        <p:nvPicPr>
          <p:cNvPr id="21512" name="Picture 8" descr="Baiana – Arataba Jiu-Jitsu">
            <a:extLst>
              <a:ext uri="{FF2B5EF4-FFF2-40B4-BE49-F238E27FC236}">
                <a16:creationId xmlns:a16="http://schemas.microsoft.com/office/drawing/2014/main" id="{80606E3A-CD4C-3177-8236-2BE4BCAD7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00" b="99667" l="10000" r="90000">
                        <a14:foregroundMark x1="41250" y1="26333" x2="46750" y2="18500"/>
                        <a14:foregroundMark x1="46750" y1="18500" x2="47000" y2="8667"/>
                        <a14:foregroundMark x1="47000" y1="8667" x2="46250" y2="6667"/>
                        <a14:foregroundMark x1="45500" y1="10333" x2="45250" y2="3000"/>
                        <a14:foregroundMark x1="35250" y1="61333" x2="32750" y2="99667"/>
                        <a14:foregroundMark x1="50750" y1="78667" x2="50250" y2="80000"/>
                        <a14:foregroundMark x1="30000" y1="25333" x2="30000" y2="25333"/>
                        <a14:foregroundMark x1="33250" y1="16000" x2="33250" y2="16000"/>
                        <a14:foregroundMark x1="34250" y1="15000" x2="34250" y2="15000"/>
                        <a14:backgroundMark x1="19250" y1="73667" x2="16500" y2="29667"/>
                        <a14:backgroundMark x1="61750" y1="96000" x2="62500" y2="83000"/>
                        <a14:backgroundMark x1="87250" y1="96333" x2="87250" y2="96333"/>
                        <a14:backgroundMark x1="61000" y1="73333" x2="61000" y2="7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71650" y="1143000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B3C01A8-4F68-115D-F127-79E4792FAFB6}"/>
              </a:ext>
            </a:extLst>
          </p:cNvPr>
          <p:cNvSpPr txBox="1"/>
          <p:nvPr/>
        </p:nvSpPr>
        <p:spPr>
          <a:xfrm>
            <a:off x="4386263" y="1744682"/>
            <a:ext cx="698182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</a:rPr>
              <a:t>O lutador agarra as duas pernas do adversário, abaixando o próprio corpo e avançando para empurrar ou levantar, desequilibrando e derrubando o oponente no chão, ideal para iniciar a luta no solo.</a:t>
            </a:r>
          </a:p>
        </p:txBody>
      </p:sp>
    </p:spTree>
    <p:extLst>
      <p:ext uri="{BB962C8B-B14F-4D97-AF65-F5344CB8AC3E}">
        <p14:creationId xmlns:p14="http://schemas.microsoft.com/office/powerpoint/2010/main" val="1889939829"/>
      </p:ext>
    </p:extLst>
  </p:cSld>
  <p:clrMapOvr>
    <a:masterClrMapping/>
  </p:clrMapOvr>
  <p:transition spd="slow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697522" y="0"/>
            <a:ext cx="114944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 err="1">
                <a:solidFill>
                  <a:srgbClr val="BC1D2F"/>
                </a:solidFill>
              </a:rPr>
              <a:t>Armlock</a:t>
            </a:r>
            <a:r>
              <a:rPr lang="pt-BR" sz="8800" b="1" dirty="0">
                <a:solidFill>
                  <a:srgbClr val="BC1D2F"/>
                </a:solidFill>
              </a:rPr>
              <a:t> (ou </a:t>
            </a:r>
            <a:r>
              <a:rPr lang="pt-BR" sz="8800" b="1" dirty="0" err="1">
                <a:solidFill>
                  <a:srgbClr val="BC1D2F"/>
                </a:solidFill>
              </a:rPr>
              <a:t>Armbar</a:t>
            </a:r>
            <a:r>
              <a:rPr lang="pt-BR" sz="8800" b="1" dirty="0">
                <a:solidFill>
                  <a:srgbClr val="BC1D2F"/>
                </a:solidFill>
              </a:rPr>
              <a:t>):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A8B53AD-CEAF-3594-9C0F-28C604EA8FB1}"/>
              </a:ext>
            </a:extLst>
          </p:cNvPr>
          <p:cNvSpPr txBox="1"/>
          <p:nvPr/>
        </p:nvSpPr>
        <p:spPr>
          <a:xfrm>
            <a:off x="709612" y="1446550"/>
            <a:ext cx="107727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Uma finalização onde se segura o pulso do oponente e empurra o cotovelo para o lado, criando uma alavanca que força o ombro e o cotovelo em uma direção dolorosa.</a:t>
            </a:r>
            <a:endParaRPr lang="pt-BR" sz="3600" dirty="0">
              <a:solidFill>
                <a:schemeClr val="bg1"/>
              </a:solidFill>
              <a:effectLst/>
              <a:ea typeface="Times New Roman" panose="02020603050405020304" pitchFamily="18" charset="0"/>
            </a:endParaRPr>
          </a:p>
        </p:txBody>
      </p:sp>
      <p:pic>
        <p:nvPicPr>
          <p:cNvPr id="20482" name="Picture 2" descr="Como aplicar um Arm Lock bem feito - Muito Mais Ação Jiu Jitsu">
            <a:extLst>
              <a:ext uri="{FF2B5EF4-FFF2-40B4-BE49-F238E27FC236}">
                <a16:creationId xmlns:a16="http://schemas.microsoft.com/office/drawing/2014/main" id="{7AB344EF-E64D-3FD4-868E-3CB0AE1B6D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24" b="89924" l="6477" r="89896">
                        <a14:foregroundMark x1="85492" y1="31234" x2="84456" y2="19647"/>
                        <a14:foregroundMark x1="13731" y1="65491" x2="6477" y2="47859"/>
                        <a14:foregroundMark x1="42487" y1="44332" x2="32902" y2="43829"/>
                        <a14:foregroundMark x1="40674" y1="39798" x2="38342" y2="40302"/>
                        <a14:foregroundMark x1="40155" y1="38287" x2="40155" y2="382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3310711"/>
            <a:ext cx="7353300" cy="378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5676766"/>
      </p:ext>
    </p:extLst>
  </p:cSld>
  <p:clrMapOvr>
    <a:masterClrMapping/>
  </p:clrMapOvr>
  <p:transition spd="slow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-445478" y="-133350"/>
            <a:ext cx="114944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 err="1">
                <a:solidFill>
                  <a:srgbClr val="BC1D2F"/>
                </a:solidFill>
              </a:rPr>
              <a:t>Osoto</a:t>
            </a:r>
            <a:r>
              <a:rPr lang="pt-BR" sz="8800" b="1" dirty="0">
                <a:solidFill>
                  <a:srgbClr val="BC1D2F"/>
                </a:solidFill>
              </a:rPr>
              <a:t> Gari: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pic>
        <p:nvPicPr>
          <p:cNvPr id="22530" name="Picture 2" descr="Is Osoto Gari An Effective Throw To Use In Jiu-Jitsu - BJJ World">
            <a:extLst>
              <a:ext uri="{FF2B5EF4-FFF2-40B4-BE49-F238E27FC236}">
                <a16:creationId xmlns:a16="http://schemas.microsoft.com/office/drawing/2014/main" id="{2AD8C852-71AD-6B7D-F962-FF9B31D27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33" b="89950" l="9958" r="89972">
                        <a14:foregroundMark x1="65638" y1="75503" x2="65638" y2="75503"/>
                        <a14:foregroundMark x1="82468" y1="37688" x2="82468" y2="37688"/>
                        <a14:foregroundMark x1="55330" y1="8543" x2="55961" y2="1633"/>
                        <a14:foregroundMark x1="77489" y1="10553" x2="78471" y2="4397"/>
                        <a14:foregroundMark x1="49369" y1="72362" x2="29663" y2="63191"/>
                        <a14:foregroundMark x1="29663" y1="63191" x2="26297" y2="57161"/>
                        <a14:foregroundMark x1="26297" y1="57161" x2="26227" y2="56784"/>
                        <a14:foregroundMark x1="71108" y1="29020" x2="71108" y2="29020"/>
                        <a14:foregroundMark x1="72370" y1="26508" x2="76648" y2="17714"/>
                        <a14:foregroundMark x1="76648" y1="17714" x2="76999" y2="10553"/>
                        <a14:foregroundMark x1="76999" y1="19221" x2="76999" y2="19221"/>
                        <a14:foregroundMark x1="76087" y1="22613" x2="76087" y2="22613"/>
                        <a14:foregroundMark x1="81557" y1="37186" x2="81557" y2="37186"/>
                        <a14:foregroundMark x1="86115" y1="37688" x2="86115" y2="37688"/>
                        <a14:foregroundMark x1="83450" y1="31533" x2="83450" y2="31533"/>
                        <a14:foregroundMark x1="52314" y1="23367" x2="52314" y2="23367"/>
                        <a14:foregroundMark x1="53296" y1="21985" x2="51753" y2="19472"/>
                        <a14:foregroundMark x1="52805" y1="22362" x2="50140" y2="19221"/>
                        <a14:backgroundMark x1="35764" y1="58920" x2="35764" y2="58920"/>
                        <a14:backgroundMark x1="19705" y1="57789" x2="28191" y2="77889"/>
                        <a14:backgroundMark x1="28191" y1="77889" x2="47405" y2="91080"/>
                        <a14:backgroundMark x1="47405" y1="91080" x2="50701" y2="80025"/>
                        <a14:backgroundMark x1="50701" y1="80025" x2="41164" y2="77764"/>
                        <a14:backgroundMark x1="41164" y1="77764" x2="37518" y2="80025"/>
                        <a14:backgroundMark x1="38569" y1="36055" x2="33310" y2="16960"/>
                        <a14:backgroundMark x1="69215" y1="9673" x2="68724" y2="3518"/>
                        <a14:backgroundMark x1="66410" y1="16457" x2="63464" y2="4899"/>
                        <a14:backgroundMark x1="33590" y1="73492" x2="33590" y2="73492"/>
                        <a14:backgroundMark x1="37518" y1="74623" x2="37518" y2="74623"/>
                        <a14:backgroundMark x1="43899" y1="76884" x2="43899" y2="76884"/>
                        <a14:backgroundMark x1="49229" y1="4648" x2="49229" y2="4648"/>
                        <a14:backgroundMark x1="46844" y1="5276" x2="46844" y2="5276"/>
                        <a14:backgroundMark x1="45161" y1="5276" x2="49509" y2="5276"/>
                        <a14:backgroundMark x1="48738" y1="5276" x2="45442" y2="3266"/>
                        <a14:backgroundMark x1="52805" y1="6030" x2="50631" y2="1256"/>
                        <a14:backgroundMark x1="52805" y1="6407" x2="53436" y2="2764"/>
                        <a14:backgroundMark x1="57363" y1="9171" x2="57363" y2="91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050" y="-563010"/>
            <a:ext cx="14303070" cy="8278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C2160886-C79E-C070-855C-129CFC54DEF7}"/>
              </a:ext>
            </a:extLst>
          </p:cNvPr>
          <p:cNvSpPr txBox="1"/>
          <p:nvPr/>
        </p:nvSpPr>
        <p:spPr>
          <a:xfrm>
            <a:off x="198285" y="1313200"/>
            <a:ext cx="7943850" cy="5206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</a:pPr>
            <a:r>
              <a:rPr lang="pt-BR" sz="3600" dirty="0">
                <a:solidFill>
                  <a:schemeClr val="bg1"/>
                </a:solidFill>
              </a:rPr>
              <a:t>Consiste em desequilibrar o </a:t>
            </a:r>
          </a:p>
          <a:p>
            <a:pPr>
              <a:spcAft>
                <a:spcPts val="200"/>
              </a:spcAft>
            </a:pPr>
            <a:r>
              <a:rPr lang="pt-BR" sz="3600" dirty="0">
                <a:solidFill>
                  <a:schemeClr val="bg1"/>
                </a:solidFill>
              </a:rPr>
              <a:t>oponente puxando-o para frente enquanto, simultaneamente, o praticante passa uma perna por trás </a:t>
            </a:r>
          </a:p>
          <a:p>
            <a:pPr>
              <a:spcAft>
                <a:spcPts val="200"/>
              </a:spcAft>
            </a:pPr>
            <a:r>
              <a:rPr lang="pt-BR" sz="3600" dirty="0">
                <a:solidFill>
                  <a:schemeClr val="bg1"/>
                </a:solidFill>
              </a:rPr>
              <a:t>da perna do adversário </a:t>
            </a:r>
          </a:p>
          <a:p>
            <a:pPr>
              <a:spcAft>
                <a:spcPts val="200"/>
              </a:spcAft>
            </a:pPr>
            <a:r>
              <a:rPr lang="pt-BR" sz="3600" dirty="0">
                <a:solidFill>
                  <a:schemeClr val="bg1"/>
                </a:solidFill>
              </a:rPr>
              <a:t>e o derruba com um </a:t>
            </a:r>
          </a:p>
          <a:p>
            <a:pPr>
              <a:spcAft>
                <a:spcPts val="200"/>
              </a:spcAft>
            </a:pPr>
            <a:r>
              <a:rPr lang="pt-BR" sz="3600" dirty="0">
                <a:solidFill>
                  <a:schemeClr val="bg1"/>
                </a:solidFill>
              </a:rPr>
              <a:t>movimento de varredura,</a:t>
            </a:r>
          </a:p>
          <a:p>
            <a:pPr>
              <a:spcAft>
                <a:spcPts val="200"/>
              </a:spcAft>
            </a:pPr>
            <a:r>
              <a:rPr lang="pt-BR" sz="3600" dirty="0">
                <a:solidFill>
                  <a:schemeClr val="bg1"/>
                </a:solidFill>
              </a:rPr>
              <a:t>utilizando o peso e o impulso para projetá-lo ao chão.</a:t>
            </a:r>
          </a:p>
        </p:txBody>
      </p:sp>
    </p:spTree>
    <p:extLst>
      <p:ext uri="{BB962C8B-B14F-4D97-AF65-F5344CB8AC3E}">
        <p14:creationId xmlns:p14="http://schemas.microsoft.com/office/powerpoint/2010/main" val="866126064"/>
      </p:ext>
    </p:extLst>
  </p:cSld>
  <p:clrMapOvr>
    <a:masterClrMapping/>
  </p:clrMapOvr>
  <p:transition spd="slow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697522" y="0"/>
            <a:ext cx="114944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Americana: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A8B53AD-CEAF-3594-9C0F-28C604EA8FB1}"/>
              </a:ext>
            </a:extLst>
          </p:cNvPr>
          <p:cNvSpPr txBox="1"/>
          <p:nvPr/>
        </p:nvSpPr>
        <p:spPr>
          <a:xfrm>
            <a:off x="709612" y="1446550"/>
            <a:ext cx="107727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O praticante estica o braço do oponente e usa as pernas e o corpo para aplicar pressão sobre o cotovelo, forçando-o em uma direção que causa dor intensa, resultando na submissão do adversário.</a:t>
            </a:r>
          </a:p>
        </p:txBody>
      </p:sp>
      <p:pic>
        <p:nvPicPr>
          <p:cNvPr id="20484" name="Picture 4" descr="Vitor Terra ensina 2 truques para finalizar na chave americana | Graciemag">
            <a:extLst>
              <a:ext uri="{FF2B5EF4-FFF2-40B4-BE49-F238E27FC236}">
                <a16:creationId xmlns:a16="http://schemas.microsoft.com/office/drawing/2014/main" id="{927BFC7E-DF9D-8924-8A04-5C17B8397C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28" b="93916" l="9890" r="89890">
                        <a14:foregroundMark x1="62637" y1="89860" x2="62637" y2="89860"/>
                        <a14:foregroundMark x1="63443" y1="91576" x2="63443" y2="91576"/>
                        <a14:foregroundMark x1="61245" y1="93916" x2="61245" y2="93916"/>
                        <a14:foregroundMark x1="78901" y1="43370" x2="78901" y2="43370"/>
                        <a14:foregroundMark x1="79194" y1="47738" x2="79194" y2="47738"/>
                        <a14:foregroundMark x1="77509" y1="41342" x2="77509" y2="41342"/>
                        <a14:backgroundMark x1="25495" y1="17161" x2="18095" y2="21841"/>
                        <a14:backgroundMark x1="18095" y1="21841" x2="11722" y2="391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573" y="2948137"/>
            <a:ext cx="8324852" cy="3909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495606"/>
      </p:ext>
    </p:extLst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348761" y="0"/>
            <a:ext cx="114944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Demonstração: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pic>
        <p:nvPicPr>
          <p:cNvPr id="2" name="WhatsApp Video 2024-08-27 at 22.28.55">
            <a:hlinkClick r:id="" action="ppaction://media"/>
            <a:extLst>
              <a:ext uri="{FF2B5EF4-FFF2-40B4-BE49-F238E27FC236}">
                <a16:creationId xmlns:a16="http://schemas.microsoft.com/office/drawing/2014/main" id="{169616EC-1CDE-B53B-D6BB-FF7522E725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8911" y="1446550"/>
            <a:ext cx="9074177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89348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348761" y="2495550"/>
            <a:ext cx="1149447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FIM!</a:t>
            </a:r>
            <a:endParaRPr lang="pt-BR" sz="9600" b="1" dirty="0">
              <a:solidFill>
                <a:srgbClr val="BC1D2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2951647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557703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Origem: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2CC39D-01CA-9445-52ED-DE84486E3EDF}"/>
              </a:ext>
            </a:extLst>
          </p:cNvPr>
          <p:cNvSpPr txBox="1"/>
          <p:nvPr/>
        </p:nvSpPr>
        <p:spPr>
          <a:xfrm>
            <a:off x="1297597" y="1986971"/>
            <a:ext cx="959680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b="1" dirty="0">
                <a:solidFill>
                  <a:schemeClr val="bg1"/>
                </a:solidFill>
              </a:rPr>
              <a:t>Jiu-Jitsu</a:t>
            </a:r>
            <a:r>
              <a:rPr lang="pt-BR" sz="3600" dirty="0">
                <a:solidFill>
                  <a:schemeClr val="bg1"/>
                </a:solidFill>
              </a:rPr>
              <a:t> é uma arte marcial japonesa com origens nos samurais, que usavam técnicas de combate corpo a corpo. </a:t>
            </a:r>
          </a:p>
        </p:txBody>
      </p:sp>
      <p:pic>
        <p:nvPicPr>
          <p:cNvPr id="3076" name="Picture 4" descr="Bandeira do Japão: significado, história - Brasil Escola">
            <a:extLst>
              <a:ext uri="{FF2B5EF4-FFF2-40B4-BE49-F238E27FC236}">
                <a16:creationId xmlns:a16="http://schemas.microsoft.com/office/drawing/2014/main" id="{05C08D18-B468-AA2D-765E-38B0B5EF2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681" y="4281718"/>
            <a:ext cx="3325002" cy="2222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1C4F5DE5-C289-FA2E-78EF-0C88D7C8CDEC}"/>
              </a:ext>
            </a:extLst>
          </p:cNvPr>
          <p:cNvGrpSpPr/>
          <p:nvPr/>
        </p:nvGrpSpPr>
        <p:grpSpPr>
          <a:xfrm>
            <a:off x="1557703" y="4282603"/>
            <a:ext cx="3298776" cy="2222886"/>
            <a:chOff x="1297596" y="3993866"/>
            <a:chExt cx="3852000" cy="2574000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86C8C33E-E617-2B56-2770-AECDF6977C11}"/>
                </a:ext>
              </a:extLst>
            </p:cNvPr>
            <p:cNvSpPr/>
            <p:nvPr/>
          </p:nvSpPr>
          <p:spPr>
            <a:xfrm>
              <a:off x="1297596" y="3993866"/>
              <a:ext cx="3852000" cy="257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3078" name="Picture 6" descr="Samurai - InfoEscola">
              <a:extLst>
                <a:ext uri="{FF2B5EF4-FFF2-40B4-BE49-F238E27FC236}">
                  <a16:creationId xmlns:a16="http://schemas.microsoft.com/office/drawing/2014/main" id="{A62AA2CA-86E1-BFA6-0CFD-240ACABCCF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6989" y="3993866"/>
              <a:ext cx="2573215" cy="25732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66029782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557703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Origem: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2CC39D-01CA-9445-52ED-DE84486E3EDF}"/>
              </a:ext>
            </a:extLst>
          </p:cNvPr>
          <p:cNvSpPr txBox="1"/>
          <p:nvPr/>
        </p:nvSpPr>
        <p:spPr>
          <a:xfrm>
            <a:off x="418366" y="2156376"/>
            <a:ext cx="499769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600" dirty="0">
                <a:solidFill>
                  <a:schemeClr val="bg1"/>
                </a:solidFill>
              </a:rPr>
              <a:t>No início do século XX, a família Gracie adaptou e desenvolveu a modalidade no Brasil, criando o </a:t>
            </a:r>
            <a:r>
              <a:rPr lang="pt-BR" sz="3600" b="1" dirty="0">
                <a:solidFill>
                  <a:schemeClr val="bg1"/>
                </a:solidFill>
              </a:rPr>
              <a:t>Jiu-Jitsu Brasileiro (BJJ)</a:t>
            </a:r>
            <a:r>
              <a:rPr lang="pt-BR" sz="3600" dirty="0">
                <a:solidFill>
                  <a:schemeClr val="bg1"/>
                </a:solidFill>
              </a:rPr>
              <a:t>. </a:t>
            </a:r>
          </a:p>
        </p:txBody>
      </p:sp>
      <p:pic>
        <p:nvPicPr>
          <p:cNvPr id="4100" name="Picture 4" descr="Família Gracie vira Patrimônio Cultural de Natureza Imaterial">
            <a:extLst>
              <a:ext uri="{FF2B5EF4-FFF2-40B4-BE49-F238E27FC236}">
                <a16:creationId xmlns:a16="http://schemas.microsoft.com/office/drawing/2014/main" id="{337850B7-921E-E82F-C88C-0BC5F90FB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3647" y="2263216"/>
            <a:ext cx="6027147" cy="3309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8908600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557703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Origem: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2CC39D-01CA-9445-52ED-DE84486E3EDF}"/>
              </a:ext>
            </a:extLst>
          </p:cNvPr>
          <p:cNvSpPr txBox="1"/>
          <p:nvPr/>
        </p:nvSpPr>
        <p:spPr>
          <a:xfrm>
            <a:off x="4835769" y="2066827"/>
            <a:ext cx="680524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600" dirty="0">
                <a:solidFill>
                  <a:schemeClr val="bg1"/>
                </a:solidFill>
              </a:rPr>
              <a:t>O BJJ foca em técnicas de luta no solo, alavancas e finalizações, permitindo que lutadores menores ou mais fracos neutralizem adversários maiores e mais fortes.</a:t>
            </a:r>
          </a:p>
        </p:txBody>
      </p:sp>
      <p:pic>
        <p:nvPicPr>
          <p:cNvPr id="4098" name="Picture 2" descr="Logotipo do vetor BJJ. Vetor de adesivo de jiu-jitsu brasileiro. Marca da  palavra BJJ para camiseta | Vetor Premium">
            <a:extLst>
              <a:ext uri="{FF2B5EF4-FFF2-40B4-BE49-F238E27FC236}">
                <a16:creationId xmlns:a16="http://schemas.microsoft.com/office/drawing/2014/main" id="{3FA69179-F689-3C60-0E88-63F662F2D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1" y="1998115"/>
            <a:ext cx="3416320" cy="341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370253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557703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Objetivo: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2CC39D-01CA-9445-52ED-DE84486E3EDF}"/>
              </a:ext>
            </a:extLst>
          </p:cNvPr>
          <p:cNvSpPr txBox="1"/>
          <p:nvPr/>
        </p:nvSpPr>
        <p:spPr>
          <a:xfrm>
            <a:off x="917330" y="1674674"/>
            <a:ext cx="1035733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</a:rPr>
              <a:t>Submeter o oponente através de estrangulamentos, chaves nas articulações e controle corporal. </a:t>
            </a:r>
          </a:p>
        </p:txBody>
      </p:sp>
      <p:pic>
        <p:nvPicPr>
          <p:cNvPr id="6146" name="Picture 2" descr="Jiu-Jitsu: Roger ensina estrangulamento que confunde a defesa, na Gracie  Kore | Graciemag">
            <a:extLst>
              <a:ext uri="{FF2B5EF4-FFF2-40B4-BE49-F238E27FC236}">
                <a16:creationId xmlns:a16="http://schemas.microsoft.com/office/drawing/2014/main" id="{2BF9D306-6720-E1BF-EEFD-BBA63C595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96" b="89974" l="1316" r="93576">
                        <a14:foregroundMark x1="40325" y1="60807" x2="41099" y2="67578"/>
                        <a14:foregroundMark x1="41099" y1="67578" x2="38158" y2="61849"/>
                        <a14:foregroundMark x1="27118" y1="65733" x2="5960" y2="73177"/>
                        <a14:foregroundMark x1="29645" y1="64844" x2="29381" y2="64937"/>
                        <a14:foregroundMark x1="38158" y1="61849" x2="30971" y2="64377"/>
                        <a14:foregroundMark x1="5960" y1="73177" x2="13390" y2="73958"/>
                        <a14:foregroundMark x1="13390" y1="73958" x2="42492" y2="72656"/>
                        <a14:foregroundMark x1="42492" y1="72656" x2="44892" y2="50781"/>
                        <a14:foregroundMark x1="44892" y1="50781" x2="35759" y2="35547"/>
                        <a14:foregroundMark x1="35759" y1="35547" x2="29025" y2="41667"/>
                        <a14:foregroundMark x1="29025" y1="41667" x2="24768" y2="51432"/>
                        <a14:foregroundMark x1="24768" y1="51432" x2="77632" y2="42578"/>
                        <a14:foregroundMark x1="77632" y1="42578" x2="66873" y2="31380"/>
                        <a14:foregroundMark x1="66873" y1="31380" x2="54334" y2="29167"/>
                        <a14:foregroundMark x1="54334" y1="29167" x2="46517" y2="31380"/>
                        <a14:foregroundMark x1="46517" y1="31380" x2="59443" y2="25651"/>
                        <a14:foregroundMark x1="59443" y1="25651" x2="80650" y2="44792"/>
                        <a14:foregroundMark x1="80650" y1="44792" x2="76703" y2="53646"/>
                        <a14:foregroundMark x1="76703" y1="53646" x2="66486" y2="50000"/>
                        <a14:foregroundMark x1="66486" y1="50000" x2="79412" y2="50911"/>
                        <a14:foregroundMark x1="79412" y1="50911" x2="91641" y2="55339"/>
                        <a14:foregroundMark x1="91641" y1="55339" x2="86687" y2="45573"/>
                        <a14:foregroundMark x1="86687" y1="45573" x2="81579" y2="41276"/>
                        <a14:foregroundMark x1="83127" y1="20573" x2="80960" y2="28776"/>
                        <a14:foregroundMark x1="77477" y1="62370" x2="72910" y2="71484"/>
                        <a14:foregroundMark x1="72910" y1="71745" x2="68963" y2="72005"/>
                        <a14:foregroundMark x1="68808" y1="72005" x2="64241" y2="70573"/>
                        <a14:foregroundMark x1="41022" y1="30729" x2="38003" y2="25130"/>
                        <a14:foregroundMark x1="4489" y1="74870" x2="11378" y2="70964"/>
                        <a14:foregroundMark x1="8901" y1="73828" x2="1316" y2="79167"/>
                        <a14:foregroundMark x1="7043" y1="74870" x2="1316" y2="76172"/>
                        <a14:foregroundMark x1="81889" y1="52083" x2="89319" y2="61849"/>
                        <a14:foregroundMark x1="89319" y1="61849" x2="93576" y2="53776"/>
                        <a14:foregroundMark x1="93576" y1="53776" x2="93189" y2="51302"/>
                        <a14:foregroundMark x1="29799" y1="78516" x2="31424" y2="78255"/>
                        <a14:foregroundMark x1="23994" y1="51823" x2="20046" y2="51823"/>
                        <a14:backgroundMark x1="30573" y1="64844" x2="30573" y2="64844"/>
                        <a14:backgroundMark x1="30263" y1="65885" x2="30263" y2="65885"/>
                        <a14:backgroundMark x1="30418" y1="64844" x2="30418" y2="64844"/>
                        <a14:backgroundMark x1="30418" y1="64844" x2="29954" y2="62760"/>
                        <a14:backgroundMark x1="31037" y1="64583" x2="29025" y2="63542"/>
                        <a14:backgroundMark x1="30728" y1="65365" x2="29334" y2="63802"/>
                        <a14:backgroundMark x1="29334" y1="64844" x2="27322" y2="661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210" y="3003891"/>
            <a:ext cx="7726729" cy="4592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74200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557703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Objetivo: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2CC39D-01CA-9445-52ED-DE84486E3EDF}"/>
              </a:ext>
            </a:extLst>
          </p:cNvPr>
          <p:cNvSpPr txBox="1"/>
          <p:nvPr/>
        </p:nvSpPr>
        <p:spPr>
          <a:xfrm>
            <a:off x="439615" y="1938920"/>
            <a:ext cx="1113106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600" dirty="0">
                <a:solidFill>
                  <a:schemeClr val="bg1"/>
                </a:solidFill>
              </a:rPr>
              <a:t>Diferente de artes marciais focadas em socos e chutes, o Jiu-Jitsu prioriza a eficiência, utilizando alavancas e posicionamento estratégico para dominar</a:t>
            </a:r>
          </a:p>
          <a:p>
            <a:pPr algn="just"/>
            <a:r>
              <a:rPr lang="pt-BR" sz="3600" dirty="0">
                <a:solidFill>
                  <a:schemeClr val="bg1"/>
                </a:solidFill>
              </a:rPr>
              <a:t>o adversário com o mínimo de força bruta.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5413435-2766-696C-6237-E6AFBD0781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13" b="93985" l="8500" r="90000">
                        <a14:foregroundMark x1="15500" y1="61905" x2="9167" y2="59148"/>
                        <a14:foregroundMark x1="8948" y1="73935" x2="8833" y2="81704"/>
                        <a14:foregroundMark x1="9167" y1="59148" x2="8948" y2="73935"/>
                        <a14:foregroundMark x1="8833" y1="81704" x2="8500" y2="82206"/>
                        <a14:foregroundMark x1="18667" y1="74687" x2="28333" y2="73434"/>
                        <a14:foregroundMark x1="28333" y1="73434" x2="48167" y2="52130"/>
                        <a14:foregroundMark x1="48167" y1="52130" x2="49000" y2="50125"/>
                        <a14:foregroundMark x1="20833" y1="81955" x2="48167" y2="72431"/>
                        <a14:foregroundMark x1="48167" y1="72431" x2="48167" y2="72431"/>
                        <a14:foregroundMark x1="43333" y1="83709" x2="50500" y2="79198"/>
                        <a14:foregroundMark x1="81500" y1="88972" x2="85833" y2="93985"/>
                        <a14:foregroundMark x1="81667" y1="89223" x2="76833" y2="84461"/>
                        <a14:foregroundMark x1="45167" y1="28070" x2="43333" y2="16792"/>
                        <a14:foregroundMark x1="43333" y1="16792" x2="40000" y2="8772"/>
                        <a14:foregroundMark x1="37000" y1="11779" x2="43167" y2="5764"/>
                        <a14:foregroundMark x1="43167" y1="5764" x2="43667" y2="8020"/>
                        <a14:foregroundMark x1="21000" y1="61153" x2="29833" y2="49373"/>
                        <a14:foregroundMark x1="29833" y1="49373" x2="41500" y2="40351"/>
                        <a14:foregroundMark x1="30167" y1="46867" x2="30167" y2="46867"/>
                        <a14:foregroundMark x1="30167" y1="46867" x2="29333" y2="39599"/>
                        <a14:foregroundMark x1="43167" y1="6516" x2="46833" y2="11028"/>
                        <a14:foregroundMark x1="42667" y1="5013" x2="37333" y2="10025"/>
                        <a14:backgroundMark x1="47000" y1="12281" x2="47000" y2="12281"/>
                        <a14:backgroundMark x1="35000" y1="85714" x2="35000" y2="85714"/>
                        <a14:backgroundMark x1="11500" y1="73935" x2="11500" y2="73935"/>
                        <a14:backgroundMark x1="32000" y1="85965" x2="32000" y2="85965"/>
                        <a14:backgroundMark x1="33000" y1="84962" x2="33000" y2="849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470" y="3042109"/>
            <a:ext cx="6137899" cy="408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80123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557703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Regras: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2CC39D-01CA-9445-52ED-DE84486E3EDF}"/>
              </a:ext>
            </a:extLst>
          </p:cNvPr>
          <p:cNvSpPr txBox="1"/>
          <p:nvPr/>
        </p:nvSpPr>
        <p:spPr>
          <a:xfrm>
            <a:off x="262670" y="2642304"/>
            <a:ext cx="7244862" cy="24431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</a:rPr>
              <a:t>Proibição de golpes traumáticos: Não são permitidos socos, chutes ou quaisquer golpes que possam causar trauma no oponente.</a:t>
            </a:r>
          </a:p>
        </p:txBody>
      </p:sp>
      <p:pic>
        <p:nvPicPr>
          <p:cNvPr id="9218" name="Picture 2" descr="Você Precisa Estar Preparado Para Lidar Com Lesões No Jiu Jitsu! – BJJ  Fanatics BR">
            <a:extLst>
              <a:ext uri="{FF2B5EF4-FFF2-40B4-BE49-F238E27FC236}">
                <a16:creationId xmlns:a16="http://schemas.microsoft.com/office/drawing/2014/main" id="{C319A5CD-B0AF-831F-35AA-20AA169D4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06" b="92925" l="6142" r="97165">
                        <a14:foregroundMark x1="36220" y1="42925" x2="30551" y2="32075"/>
                        <a14:foregroundMark x1="30551" y1="32075" x2="28031" y2="66981"/>
                        <a14:foregroundMark x1="30394" y1="66509" x2="32283" y2="46934"/>
                        <a14:foregroundMark x1="32283" y1="46934" x2="28661" y2="53066"/>
                        <a14:foregroundMark x1="30866" y1="29953" x2="26299" y2="24292"/>
                        <a14:foregroundMark x1="27717" y1="50472" x2="29134" y2="62500"/>
                        <a14:foregroundMark x1="15433" y1="78302" x2="6142" y2="78774"/>
                        <a14:foregroundMark x1="43150" y1="83019" x2="69291" y2="88443"/>
                        <a14:foregroundMark x1="69291" y1="88443" x2="65827" y2="93160"/>
                        <a14:foregroundMark x1="89606" y1="87028" x2="97165" y2="85142"/>
                        <a14:foregroundMark x1="16063" y1="33962" x2="14331" y2="339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303" y="1195754"/>
            <a:ext cx="8145614" cy="5438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348589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125B196-8AEF-F8DF-647B-BDCA6D319549}"/>
              </a:ext>
            </a:extLst>
          </p:cNvPr>
          <p:cNvSpPr txBox="1"/>
          <p:nvPr/>
        </p:nvSpPr>
        <p:spPr>
          <a:xfrm>
            <a:off x="1364272" y="0"/>
            <a:ext cx="90765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>
                <a:solidFill>
                  <a:srgbClr val="BC1D2F"/>
                </a:solidFill>
              </a:rPr>
              <a:t>Regras:</a:t>
            </a:r>
            <a:endParaRPr lang="pt-BR" sz="9600" b="1" dirty="0">
              <a:solidFill>
                <a:srgbClr val="BC1D2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2CC39D-01CA-9445-52ED-DE84486E3EDF}"/>
              </a:ext>
            </a:extLst>
          </p:cNvPr>
          <p:cNvSpPr txBox="1"/>
          <p:nvPr/>
        </p:nvSpPr>
        <p:spPr>
          <a:xfrm>
            <a:off x="5011614" y="1266934"/>
            <a:ext cx="7244862" cy="43241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</a:rPr>
              <a:t> </a:t>
            </a:r>
          </a:p>
          <a:p>
            <a:pPr marL="742950" lvl="0" indent="-742950" algn="ctr">
              <a:lnSpc>
                <a:spcPct val="107000"/>
              </a:lnSpc>
              <a:spcAft>
                <a:spcPts val="800"/>
              </a:spcAft>
              <a:buFont typeface="+mj-lt"/>
              <a:buAutoNum type="arabicPeriod" startAt="2"/>
              <a:tabLst>
                <a:tab pos="457200" algn="l"/>
              </a:tabLst>
            </a:pPr>
            <a:r>
              <a:rPr lang="pt-BR" sz="3600" dirty="0">
                <a:solidFill>
                  <a:schemeClr val="bg1"/>
                </a:solidFill>
              </a:rPr>
              <a:t>Finalizações: São permitidas técnicas de estrangulamento e chaves nas articulações (como braços e pernas) para fazer o adversário desistir (dar "</a:t>
            </a:r>
            <a:r>
              <a:rPr lang="pt-BR" sz="3600" dirty="0" err="1">
                <a:solidFill>
                  <a:schemeClr val="bg1"/>
                </a:solidFill>
              </a:rPr>
              <a:t>tap</a:t>
            </a:r>
            <a:r>
              <a:rPr lang="pt-BR" sz="3600" dirty="0">
                <a:solidFill>
                  <a:schemeClr val="bg1"/>
                </a:solidFill>
              </a:rPr>
              <a:t> out").</a:t>
            </a:r>
          </a:p>
        </p:txBody>
      </p:sp>
      <p:pic>
        <p:nvPicPr>
          <p:cNvPr id="10250" name="Picture 10" descr="Want To Tap Out Less In BJJ? Here Is How - BJJ World">
            <a:extLst>
              <a:ext uri="{FF2B5EF4-FFF2-40B4-BE49-F238E27FC236}">
                <a16:creationId xmlns:a16="http://schemas.microsoft.com/office/drawing/2014/main" id="{48100038-1C50-44B4-11DF-07647E219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95" b="89955" l="10000" r="90000">
                        <a14:foregroundMark x1="67500" y1="16342" x2="69100" y2="24288"/>
                        <a14:foregroundMark x1="69100" y1="24288" x2="64700" y2="28636"/>
                        <a14:foregroundMark x1="64700" y1="28636" x2="50700" y2="25637"/>
                        <a14:foregroundMark x1="50700" y1="25637" x2="45800" y2="21889"/>
                        <a14:foregroundMark x1="54639" y1="17427" x2="55600" y2="16942"/>
                        <a14:foregroundMark x1="45800" y1="21889" x2="48375" y2="20589"/>
                        <a14:foregroundMark x1="55600" y1="16942" x2="57010" y2="11488"/>
                        <a14:foregroundMark x1="57985" y1="9905" x2="62183" y2="12585"/>
                        <a14:foregroundMark x1="65174" y1="17864" x2="65594" y2="18754"/>
                        <a14:foregroundMark x1="66400" y1="18291" x2="67600" y2="16492"/>
                        <a14:foregroundMark x1="66004" y1="18885" x2="66400" y2="18291"/>
                        <a14:foregroundMark x1="68000" y1="18291" x2="68400" y2="12594"/>
                        <a14:foregroundMark x1="69800" y1="17091" x2="69900" y2="11844"/>
                        <a14:foregroundMark x1="70300" y1="14093" x2="69500" y2="11394"/>
                        <a14:foregroundMark x1="87000" y1="76612" x2="85700" y2="72264"/>
                        <a14:foregroundMark x1="88100" y1="76312" x2="85700" y2="70465"/>
                        <a14:foregroundMark x1="88400" y1="77661" x2="88000" y2="74513"/>
                        <a14:foregroundMark x1="19820" y1="67766" x2="21300" y2="67466"/>
                        <a14:foregroundMark x1="17600" y1="68216" x2="19820" y2="67766"/>
                        <a14:foregroundMark x1="30700" y1="60720" x2="39500" y2="49475"/>
                        <a14:foregroundMark x1="19400" y1="68366" x2="19400" y2="68366"/>
                        <a14:foregroundMark x1="19929" y1="67766" x2="20400" y2="67316"/>
                        <a14:foregroundMark x1="19300" y1="68366" x2="19929" y2="67766"/>
                        <a14:foregroundMark x1="74000" y1="73463" x2="74000" y2="73463"/>
                        <a14:foregroundMark x1="21400" y1="67016" x2="21400" y2="67016"/>
                        <a14:foregroundMark x1="21600" y1="67316" x2="21600" y2="67316"/>
                        <a14:foregroundMark x1="64700" y1="17241" x2="62100" y2="12744"/>
                        <a14:foregroundMark x1="52600" y1="21139" x2="47700" y2="21589"/>
                        <a14:backgroundMark x1="19400" y1="67316" x2="19400" y2="67316"/>
                        <a14:backgroundMark x1="23800" y1="67316" x2="23800" y2="67316"/>
                        <a14:backgroundMark x1="20600" y1="66117" x2="20600" y2="66117"/>
                        <a14:backgroundMark x1="74600" y1="73463" x2="74600" y2="73463"/>
                        <a14:backgroundMark x1="53800" y1="19340" x2="53800" y2="19340"/>
                        <a14:backgroundMark x1="52600" y1="19490" x2="52600" y2="19490"/>
                        <a14:backgroundMark x1="51600" y1="18891" x2="51600" y2="18891"/>
                        <a14:backgroundMark x1="52000" y1="18591" x2="52000" y2="18591"/>
                        <a14:backgroundMark x1="52400" y1="18591" x2="52400" y2="18591"/>
                        <a14:backgroundMark x1="52700" y1="18441" x2="52700" y2="18441"/>
                        <a14:backgroundMark x1="53700" y1="18141" x2="53700" y2="18141"/>
                        <a14:backgroundMark x1="53700" y1="18141" x2="51620" y2="18920"/>
                        <a14:backgroundMark x1="54100" y1="17991" x2="54200" y2="17091"/>
                        <a14:backgroundMark x1="54300" y1="17091" x2="53600" y2="18441"/>
                        <a14:backgroundMark x1="54000" y1="18291" x2="54000" y2="17691"/>
                        <a14:backgroundMark x1="54500" y1="18291" x2="54500" y2="17691"/>
                        <a14:backgroundMark x1="65600" y1="18291" x2="65600" y2="18291"/>
                        <a14:backgroundMark x1="65100" y1="19190" x2="65200" y2="17391"/>
                        <a14:backgroundMark x1="18800" y1="67766" x2="18800" y2="67766"/>
                        <a14:backgroundMark x1="18600" y1="67916" x2="18600" y2="67916"/>
                        <a14:backgroundMark x1="19000" y1="67916" x2="19000" y2="67916"/>
                        <a14:backgroundMark x1="19200" y1="67766" x2="19200" y2="67766"/>
                        <a14:backgroundMark x1="19400" y1="67766" x2="19400" y2="67766"/>
                        <a14:backgroundMark x1="68300" y1="12894" x2="68500" y2="12744"/>
                        <a14:backgroundMark x1="68400" y1="12594" x2="68600" y2="12294"/>
                        <a14:backgroundMark x1="65500" y1="18441" x2="65300" y2="18891"/>
                        <a14:backgroundMark x1="65200" y1="17841" x2="65100" y2="16792"/>
                        <a14:backgroundMark x1="57500" y1="9295" x2="58200" y2="9445"/>
                        <a14:backgroundMark x1="62500" y1="12144" x2="63300" y2="13043"/>
                        <a14:backgroundMark x1="64322" y1="15867" x2="65200" y2="17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156189" y="770791"/>
            <a:ext cx="10507372" cy="7008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0432259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786</Words>
  <Application>Microsoft Office PowerPoint</Application>
  <PresentationFormat>Widescreen</PresentationFormat>
  <Paragraphs>98</Paragraphs>
  <Slides>26</Slides>
  <Notes>26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3" baseType="lpstr">
      <vt:lpstr>Aptos</vt:lpstr>
      <vt:lpstr>Aptos Display</vt:lpstr>
      <vt:lpstr>Arial</vt:lpstr>
      <vt:lpstr>Calibri</vt:lpstr>
      <vt:lpstr>Symbol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KELVIN WILLIAN PALKA DE SOUZA</dc:creator>
  <cp:lastModifiedBy>KELVIN WILLIAN PALKA DE SOUZA</cp:lastModifiedBy>
  <cp:revision>1</cp:revision>
  <dcterms:created xsi:type="dcterms:W3CDTF">2024-08-27T23:16:11Z</dcterms:created>
  <dcterms:modified xsi:type="dcterms:W3CDTF">2024-08-28T01:34:38Z</dcterms:modified>
</cp:coreProperties>
</file>

<file path=docProps/thumbnail.jpeg>
</file>